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6"/>
  </p:notesMasterIdLst>
  <p:sldIdLst>
    <p:sldId id="256" r:id="rId2"/>
    <p:sldId id="259" r:id="rId3"/>
    <p:sldId id="277" r:id="rId4"/>
    <p:sldId id="276" r:id="rId5"/>
    <p:sldId id="264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6228"/>
  </p:normalViewPr>
  <p:slideViewPr>
    <p:cSldViewPr snapToGrid="0">
      <p:cViewPr varScale="1">
        <p:scale>
          <a:sx n="119" d="100"/>
          <a:sy n="119" d="100"/>
        </p:scale>
        <p:origin x="216" y="248"/>
      </p:cViewPr>
      <p:guideLst/>
    </p:cSldViewPr>
  </p:slideViewPr>
  <p:outlineViewPr>
    <p:cViewPr>
      <p:scale>
        <a:sx n="33" d="100"/>
        <a:sy n="33" d="100"/>
      </p:scale>
      <p:origin x="0" y="-44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D64D-A0E1-944B-ACB3-28DFD7EC6AF8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C5541-0C5A-5D4C-89A1-DFCECF21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99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C5541-0C5A-5D4C-89A1-DFCECF21AC6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75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C5541-0C5A-5D4C-89A1-DFCECF21AC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96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71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59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6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01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27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93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5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58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0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89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18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AC264B0-E9B2-8E4F-9AC6-B59C44C85D57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A7C86FE-C5E6-D640-9BB2-D381765A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47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hyperlink" Target="https://freepngimg.com/png/3906-money-png-imag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3" Type="http://schemas.openxmlformats.org/officeDocument/2006/relationships/hyperlink" Target="https://freepngimg.com/png/3906-money-png-image" TargetMode="External"/><Relationship Id="rId7" Type="http://schemas.openxmlformats.org/officeDocument/2006/relationships/image" Target="../media/image28.svg"/><Relationship Id="rId12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nvestopedia.com/terms/t/termdeposit.asp" TargetMode="External"/><Relationship Id="rId5" Type="http://schemas.openxmlformats.org/officeDocument/2006/relationships/hyperlink" Target="http://www.capitalone.com/bank/cds/online-cds/?gclsrc=aw.ds&amp;gclsrc=aw.ds&amp;gclid=CjwKCAjwh4-wBhB3EiwAeJsppPSLV3NR-LuCvfLwmuJM75F7FTqJoiFdCU55bK4lBlDAJ8KNhqsn6xoCs7EQAvD_BwE" TargetMode="External"/><Relationship Id="rId4" Type="http://schemas.openxmlformats.org/officeDocument/2006/relationships/hyperlink" Target="https://freepngimg.com/png/3906-money-png-imag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reepngimg.com/png/3906-money-png-imag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freepngimg.com/png/3906-money-png-image" TargetMode="External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906-money-png-ima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en/bank-money-finance-988164/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hyperlink" Target="https://freepngimg.com/png/3906-money-png-image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9A71C37D-0E2D-223D-2C43-3E7F7D5FB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14409" y="367458"/>
            <a:ext cx="7772400" cy="612308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7C99AE-7891-53F0-1139-162291FE0F78}"/>
              </a:ext>
            </a:extLst>
          </p:cNvPr>
          <p:cNvSpPr/>
          <p:nvPr/>
        </p:nvSpPr>
        <p:spPr>
          <a:xfrm>
            <a:off x="1268999" y="2342733"/>
            <a:ext cx="9544274" cy="25186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AA8AB-8FF9-C377-1982-F3D98488E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3863" y="1799773"/>
            <a:ext cx="9253728" cy="2387600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cs typeface="Times New Roman" panose="02020603050405020304" pitchFamily="18" charset="0"/>
              </a:rPr>
              <a:t>Maximizing Term Deposit Subscription 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345740-9FC7-880A-FDB8-FABE16A01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7373"/>
            <a:ext cx="9144000" cy="1655762"/>
          </a:xfrm>
        </p:spPr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Times New Roman" panose="02020603050405020304" pitchFamily="18" charset="0"/>
              </a:rPr>
              <a:t>By: Ashton Dunn</a:t>
            </a:r>
          </a:p>
        </p:txBody>
      </p:sp>
    </p:spTree>
    <p:extLst>
      <p:ext uri="{BB962C8B-B14F-4D97-AF65-F5344CB8AC3E}">
        <p14:creationId xmlns:p14="http://schemas.microsoft.com/office/powerpoint/2010/main" val="1699369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DE2BE-A7C2-AF48-C4BF-FC6F95EEB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Each additional contact doubles the chance of subscription</a:t>
            </a:r>
          </a:p>
        </p:txBody>
      </p:sp>
      <p:pic>
        <p:nvPicPr>
          <p:cNvPr id="22" name="Graphic 21" descr="Call center with solid fill">
            <a:extLst>
              <a:ext uri="{FF2B5EF4-FFF2-40B4-BE49-F238E27FC236}">
                <a16:creationId xmlns:a16="http://schemas.microsoft.com/office/drawing/2014/main" id="{CBF2242B-A936-C951-2325-09247926BC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64045" y="4190722"/>
            <a:ext cx="2479612" cy="24796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4EDAE36-C5FC-E807-7898-C478BB3B41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664" y="2865160"/>
            <a:ext cx="1088667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32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905B5B1-167B-F749-216D-3A15021D2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Avoid middle-aged customers</a:t>
            </a:r>
            <a:endParaRPr lang="en-US" dirty="0"/>
          </a:p>
        </p:txBody>
      </p:sp>
      <p:pic>
        <p:nvPicPr>
          <p:cNvPr id="10" name="Picture 9" descr="A green and white bar graph&#10;&#10;Description automatically generated">
            <a:extLst>
              <a:ext uri="{FF2B5EF4-FFF2-40B4-BE49-F238E27FC236}">
                <a16:creationId xmlns:a16="http://schemas.microsoft.com/office/drawing/2014/main" id="{AD1837DD-B291-F65F-7936-35A1E8C2F9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029" y="2572192"/>
            <a:ext cx="11143370" cy="1713615"/>
          </a:xfrm>
          <a:prstGeom prst="rect">
            <a:avLst/>
          </a:prstGeom>
        </p:spPr>
      </p:pic>
      <p:pic>
        <p:nvPicPr>
          <p:cNvPr id="4" name="Graphic 3" descr="No sign with solid fill">
            <a:extLst>
              <a:ext uri="{FF2B5EF4-FFF2-40B4-BE49-F238E27FC236}">
                <a16:creationId xmlns:a16="http://schemas.microsoft.com/office/drawing/2014/main" id="{6AD851C9-F11C-BBB0-246D-7000D43B30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09016" y="497086"/>
            <a:ext cx="1833155" cy="183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46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8A45A8-98C9-DE7E-394B-AEDFDC9C5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724387"/>
            <a:ext cx="7772400" cy="545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07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A3D25-CDF7-7047-7861-DE5B9DC366CF}"/>
              </a:ext>
            </a:extLst>
          </p:cNvPr>
          <p:cNvSpPr txBox="1"/>
          <p:nvPr/>
        </p:nvSpPr>
        <p:spPr>
          <a:xfrm>
            <a:off x="3298255" y="1673000"/>
            <a:ext cx="3933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Economic conditions</a:t>
            </a:r>
          </a:p>
          <a:p>
            <a:pPr>
              <a:lnSpc>
                <a:spcPct val="200000"/>
              </a:lnSpc>
            </a:pPr>
            <a:r>
              <a:rPr lang="en-US" dirty="0"/>
              <a:t>Alternative marketing</a:t>
            </a:r>
          </a:p>
          <a:p>
            <a:pPr>
              <a:lnSpc>
                <a:spcPct val="200000"/>
              </a:lnSpc>
            </a:pPr>
            <a:r>
              <a:rPr lang="en-US" dirty="0"/>
              <a:t>Income information</a:t>
            </a:r>
          </a:p>
          <a:p>
            <a:pPr>
              <a:lnSpc>
                <a:spcPct val="200000"/>
              </a:lnSpc>
            </a:pPr>
            <a:r>
              <a:rPr lang="en-US" dirty="0"/>
              <a:t>Gender Information</a:t>
            </a:r>
          </a:p>
          <a:p>
            <a:pPr>
              <a:lnSpc>
                <a:spcPct val="200000"/>
              </a:lnSpc>
            </a:pPr>
            <a:r>
              <a:rPr lang="en-US" dirty="0"/>
              <a:t>Hometown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9DECAB-F980-5E43-8E18-454FF9B5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Areas for expansion</a:t>
            </a:r>
          </a:p>
        </p:txBody>
      </p:sp>
      <p:pic>
        <p:nvPicPr>
          <p:cNvPr id="8" name="Graphic 7" descr="Open envelope outline">
            <a:extLst>
              <a:ext uri="{FF2B5EF4-FFF2-40B4-BE49-F238E27FC236}">
                <a16:creationId xmlns:a16="http://schemas.microsoft.com/office/drawing/2014/main" id="{6E47A1A3-780C-373B-AEE5-CF8CB3A7D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34823" y="2220908"/>
            <a:ext cx="575109" cy="575109"/>
          </a:xfrm>
          <a:prstGeom prst="rect">
            <a:avLst/>
          </a:prstGeom>
        </p:spPr>
      </p:pic>
      <p:pic>
        <p:nvPicPr>
          <p:cNvPr id="10" name="Graphic 9" descr="Upward trend outline">
            <a:extLst>
              <a:ext uri="{FF2B5EF4-FFF2-40B4-BE49-F238E27FC236}">
                <a16:creationId xmlns:a16="http://schemas.microsoft.com/office/drawing/2014/main" id="{06E6B89B-0386-CB37-06A3-2E740C982A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15572" y="1612910"/>
            <a:ext cx="594360" cy="594360"/>
          </a:xfrm>
          <a:prstGeom prst="rect">
            <a:avLst/>
          </a:prstGeom>
        </p:spPr>
      </p:pic>
      <p:pic>
        <p:nvPicPr>
          <p:cNvPr id="12" name="Graphic 11" descr="Money outline">
            <a:extLst>
              <a:ext uri="{FF2B5EF4-FFF2-40B4-BE49-F238E27FC236}">
                <a16:creationId xmlns:a16="http://schemas.microsoft.com/office/drawing/2014/main" id="{76D53623-C31E-E3FE-99ED-454D32A63E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67445" y="2690547"/>
            <a:ext cx="690613" cy="690613"/>
          </a:xfrm>
          <a:prstGeom prst="rect">
            <a:avLst/>
          </a:prstGeom>
        </p:spPr>
      </p:pic>
      <p:pic>
        <p:nvPicPr>
          <p:cNvPr id="15" name="Graphic 14" descr="Gender with solid fill">
            <a:extLst>
              <a:ext uri="{FF2B5EF4-FFF2-40B4-BE49-F238E27FC236}">
                <a16:creationId xmlns:a16="http://schemas.microsoft.com/office/drawing/2014/main" id="{BC9C7CDE-E671-5BFA-DE33-D80CCEE6A94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15570" y="3406933"/>
            <a:ext cx="594361" cy="594361"/>
          </a:xfrm>
          <a:prstGeom prst="rect">
            <a:avLst/>
          </a:prstGeom>
        </p:spPr>
      </p:pic>
      <p:pic>
        <p:nvPicPr>
          <p:cNvPr id="18" name="Graphic 17" descr="Map with pin outline">
            <a:extLst>
              <a:ext uri="{FF2B5EF4-FFF2-40B4-BE49-F238E27FC236}">
                <a16:creationId xmlns:a16="http://schemas.microsoft.com/office/drawing/2014/main" id="{C142C03C-B25C-9607-60CA-C0E4A26C34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167445" y="4065654"/>
            <a:ext cx="594362" cy="59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36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9DECAB-F980-5E43-8E18-454FF9B5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Sources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D5103C-8204-868C-F22A-2FB37527C4B7}"/>
              </a:ext>
            </a:extLst>
          </p:cNvPr>
          <p:cNvSpPr txBox="1"/>
          <p:nvPr/>
        </p:nvSpPr>
        <p:spPr>
          <a:xfrm>
            <a:off x="838200" y="1690688"/>
            <a:ext cx="103591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effectLst/>
                <a:latin typeface="Söhne"/>
              </a:rPr>
              <a:t>Capital One. “Certificates of Deposit (CDs).” Capital One, </a:t>
            </a:r>
            <a:r>
              <a:rPr lang="en-US" b="0" i="0" u="none" strike="noStrike" dirty="0">
                <a:effectLst/>
                <a:latin typeface="Söhn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www.capitalone.com/bank/cds/online-cds/?gclsrc=aw.ds&amp;gclsrc=aw.ds&amp;gclid=CjwKCAjwh4-wBhB3EiwAeJsppPSLV3NR-LuCvfLwmuJM75F7FTqJoiFdCU55bK4lBlDAJ8KNhqsn6xoCs7EQAvD_BwE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pPr algn="l"/>
            <a:endParaRPr lang="en-US" b="0" i="0" dirty="0">
              <a:effectLst/>
              <a:latin typeface="Söhne"/>
            </a:endParaRPr>
          </a:p>
          <a:p>
            <a:pPr algn="l"/>
            <a:r>
              <a:rPr lang="en-US" b="0" i="0" dirty="0">
                <a:effectLst/>
                <a:latin typeface="Söhne"/>
              </a:rPr>
              <a:t>Investopedia. “Term Deposit Definition.” Investopedia, 10 Dec. 2021, </a:t>
            </a:r>
            <a:r>
              <a:rPr lang="en-US" b="0" i="0" u="none" strike="noStrike" dirty="0">
                <a:effectLst/>
                <a:latin typeface="Söhn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www.investopedia.com/terms/t/termdeposit.asp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756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5F3F1B66-F361-060C-F218-221E914AA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pic>
        <p:nvPicPr>
          <p:cNvPr id="1026" name="Picture 2" descr="Term Deposit: Definition, How It's Used, Rates, and How to Invest">
            <a:extLst>
              <a:ext uri="{FF2B5EF4-FFF2-40B4-BE49-F238E27FC236}">
                <a16:creationId xmlns:a16="http://schemas.microsoft.com/office/drawing/2014/main" id="{33526BE6-F4F9-339E-14BC-0857BCD198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120" y="755377"/>
            <a:ext cx="7925759" cy="534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60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/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A69786-EA8E-0D15-82EF-42D2F0B17F28}"/>
              </a:ext>
            </a:extLst>
          </p:cNvPr>
          <p:cNvSpPr txBox="1"/>
          <p:nvPr/>
        </p:nvSpPr>
        <p:spPr>
          <a:xfrm>
            <a:off x="838200" y="681037"/>
            <a:ext cx="69101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Capital One example</a:t>
            </a:r>
            <a:endParaRPr lang="en-US" sz="4800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8CBF8D4-9F85-B62C-EE8A-A74A85100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489178"/>
            <a:ext cx="7772400" cy="187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098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/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034094-FA92-A870-21C6-49F66C2F9B23}"/>
              </a:ext>
            </a:extLst>
          </p:cNvPr>
          <p:cNvSpPr txBox="1"/>
          <p:nvPr/>
        </p:nvSpPr>
        <p:spPr>
          <a:xfrm>
            <a:off x="801914" y="1825625"/>
            <a:ext cx="10515600" cy="2947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Investing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Expecting higher returns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Loaning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Charging higher interest rates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A69786-EA8E-0D15-82EF-42D2F0B17F28}"/>
              </a:ext>
            </a:extLst>
          </p:cNvPr>
          <p:cNvSpPr txBox="1"/>
          <p:nvPr/>
        </p:nvSpPr>
        <p:spPr>
          <a:xfrm>
            <a:off x="838200" y="681037"/>
            <a:ext cx="69101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Banks need to make $</a:t>
            </a:r>
            <a:r>
              <a:rPr lang="en-US" sz="4800" dirty="0"/>
              <a:t> </a:t>
            </a:r>
          </a:p>
        </p:txBody>
      </p:sp>
      <p:pic>
        <p:nvPicPr>
          <p:cNvPr id="6" name="Picture 5" descr="Blue candlestick chart">
            <a:extLst>
              <a:ext uri="{FF2B5EF4-FFF2-40B4-BE49-F238E27FC236}">
                <a16:creationId xmlns:a16="http://schemas.microsoft.com/office/drawing/2014/main" id="{2C8CD09D-6740-A7F2-6AC8-06E5C326F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5197" y="1857903"/>
            <a:ext cx="4692317" cy="312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53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/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C3DDB8-03CA-0DFB-6210-F4C5FAF6B215}"/>
              </a:ext>
            </a:extLst>
          </p:cNvPr>
          <p:cNvSpPr>
            <a:spLocks/>
          </p:cNvSpPr>
          <p:nvPr/>
        </p:nvSpPr>
        <p:spPr>
          <a:xfrm>
            <a:off x="2266808" y="1720840"/>
            <a:ext cx="7585811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cs typeface="Times New Roman" panose="02020603050405020304" pitchFamily="18" charset="0"/>
              </a:rPr>
              <a:t>Average Subscription Rate 11.3%</a:t>
            </a:r>
          </a:p>
        </p:txBody>
      </p:sp>
    </p:spTree>
    <p:extLst>
      <p:ext uri="{BB962C8B-B14F-4D97-AF65-F5344CB8AC3E}">
        <p14:creationId xmlns:p14="http://schemas.microsoft.com/office/powerpoint/2010/main" val="3928450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6FAFC2-0019-EF16-8C20-4949CC6F13CC}"/>
              </a:ext>
            </a:extLst>
          </p:cNvPr>
          <p:cNvSpPr txBox="1"/>
          <p:nvPr/>
        </p:nvSpPr>
        <p:spPr>
          <a:xfrm>
            <a:off x="838199" y="1825625"/>
            <a:ext cx="1072968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People previously called 2 or more times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Administrators, Housemaids, Managers, Retirees, Students, Technicians, Unemployed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Basic 4 year education, Professional Course, University Degree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FE9E2-CCD7-927F-F26B-B7CC14C1E6D5}"/>
              </a:ext>
            </a:extLst>
          </p:cNvPr>
          <p:cNvSpPr txBox="1"/>
          <p:nvPr/>
        </p:nvSpPr>
        <p:spPr>
          <a:xfrm>
            <a:off x="838199" y="681036"/>
            <a:ext cx="6951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cs typeface="Times New Roman" panose="02020603050405020304" pitchFamily="18" charset="0"/>
              </a:rPr>
              <a:t>Focusing on…</a:t>
            </a:r>
          </a:p>
        </p:txBody>
      </p:sp>
      <p:pic>
        <p:nvPicPr>
          <p:cNvPr id="11" name="Graphic 10" descr="Diploma with solid fill">
            <a:extLst>
              <a:ext uri="{FF2B5EF4-FFF2-40B4-BE49-F238E27FC236}">
                <a16:creationId xmlns:a16="http://schemas.microsoft.com/office/drawing/2014/main" id="{CAA87055-0529-7A4D-A586-7D6041A26E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55876" y="4001294"/>
            <a:ext cx="914400" cy="914400"/>
          </a:xfrm>
          <a:prstGeom prst="rect">
            <a:avLst/>
          </a:prstGeom>
        </p:spPr>
      </p:pic>
      <p:pic>
        <p:nvPicPr>
          <p:cNvPr id="13" name="Graphic 12" descr="Pencil outline">
            <a:extLst>
              <a:ext uri="{FF2B5EF4-FFF2-40B4-BE49-F238E27FC236}">
                <a16:creationId xmlns:a16="http://schemas.microsoft.com/office/drawing/2014/main" id="{52312030-3F19-07EC-8E46-C5E6E0196A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64756" y="3429000"/>
            <a:ext cx="786456" cy="786456"/>
          </a:xfrm>
          <a:prstGeom prst="rect">
            <a:avLst/>
          </a:prstGeom>
        </p:spPr>
      </p:pic>
      <p:pic>
        <p:nvPicPr>
          <p:cNvPr id="16" name="Graphic 15" descr="Speaker phone outline">
            <a:extLst>
              <a:ext uri="{FF2B5EF4-FFF2-40B4-BE49-F238E27FC236}">
                <a16:creationId xmlns:a16="http://schemas.microsoft.com/office/drawing/2014/main" id="{BAA2E299-B0F2-D6F8-52D7-D55ACA7A19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95143" y="1866771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CF20F4C-18A8-56F2-7876-AEA39563F143}"/>
              </a:ext>
            </a:extLst>
          </p:cNvPr>
          <p:cNvSpPr txBox="1"/>
          <p:nvPr/>
        </p:nvSpPr>
        <p:spPr>
          <a:xfrm>
            <a:off x="5783351" y="5518595"/>
            <a:ext cx="6376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cs typeface="Times New Roman" panose="02020603050405020304" pitchFamily="18" charset="0"/>
              </a:rPr>
              <a:t>…is 5.3 times more effective.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535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C3DDB8-03CA-0DFB-6210-F4C5FAF6B215}"/>
              </a:ext>
            </a:extLst>
          </p:cNvPr>
          <p:cNvSpPr>
            <a:spLocks/>
          </p:cNvSpPr>
          <p:nvPr/>
        </p:nvSpPr>
        <p:spPr>
          <a:xfrm>
            <a:off x="3147579" y="1905506"/>
            <a:ext cx="582427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cs typeface="Times New Roman" panose="02020603050405020304" pitchFamily="18" charset="0"/>
              </a:rPr>
              <a:t>41,188 instances</a:t>
            </a:r>
          </a:p>
        </p:txBody>
      </p:sp>
    </p:spTree>
    <p:extLst>
      <p:ext uri="{BB962C8B-B14F-4D97-AF65-F5344CB8AC3E}">
        <p14:creationId xmlns:p14="http://schemas.microsoft.com/office/powerpoint/2010/main" val="294394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B2BC9B-060B-F81F-643A-8B21533F65BF}"/>
              </a:ext>
            </a:extLst>
          </p:cNvPr>
          <p:cNvSpPr txBox="1"/>
          <p:nvPr/>
        </p:nvSpPr>
        <p:spPr>
          <a:xfrm>
            <a:off x="1011766" y="1951672"/>
            <a:ext cx="1016846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Portuguese Banking Institution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Marketing campaign data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Economic Data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Client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479F7A-7C8E-6D39-D216-C6802354BA9A}"/>
              </a:ext>
            </a:extLst>
          </p:cNvPr>
          <p:cNvSpPr txBox="1"/>
          <p:nvPr/>
        </p:nvSpPr>
        <p:spPr>
          <a:xfrm>
            <a:off x="838200" y="681037"/>
            <a:ext cx="713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cs typeface="Times New Roman" panose="02020603050405020304" pitchFamily="18" charset="0"/>
              </a:rPr>
              <a:t>The data</a:t>
            </a:r>
          </a:p>
        </p:txBody>
      </p:sp>
      <p:pic>
        <p:nvPicPr>
          <p:cNvPr id="8" name="Picture 7" descr="A white building with a dollar sign on top&#10;&#10;Description automatically generated">
            <a:extLst>
              <a:ext uri="{FF2B5EF4-FFF2-40B4-BE49-F238E27FC236}">
                <a16:creationId xmlns:a16="http://schemas.microsoft.com/office/drawing/2014/main" id="{20DC3DEC-B0DF-678D-0D5D-FD2276AA0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761566" y="1096535"/>
            <a:ext cx="5765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9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tack of money with a yellow band&#10;&#10;Description automatically generated">
            <a:extLst>
              <a:ext uri="{FF2B5EF4-FFF2-40B4-BE49-F238E27FC236}">
                <a16:creationId xmlns:a16="http://schemas.microsoft.com/office/drawing/2014/main" id="{C0109C5B-E575-C89D-D7F9-4A67959B55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147628">
            <a:off x="-3736798" y="-4176017"/>
            <a:ext cx="17662357" cy="13914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B3A1A-D172-A4DF-E611-25C6902CA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8B3727-5E89-8B2C-B880-317F053119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771" y="255134"/>
            <a:ext cx="11567886" cy="63477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664FA8-BF46-0DE6-D1B1-B1D95CFD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Students and retirees are about 2-3 times more likely to subscribe</a:t>
            </a:r>
          </a:p>
        </p:txBody>
      </p:sp>
      <p:pic>
        <p:nvPicPr>
          <p:cNvPr id="6" name="Picture 5" descr="A green and red bar graph&#10;&#10;Description automatically generated">
            <a:extLst>
              <a:ext uri="{FF2B5EF4-FFF2-40B4-BE49-F238E27FC236}">
                <a16:creationId xmlns:a16="http://schemas.microsoft.com/office/drawing/2014/main" id="{96765DFB-BC6B-8F08-B61A-FBC8DE654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85" y="2272308"/>
            <a:ext cx="10724258" cy="2313383"/>
          </a:xfrm>
          <a:prstGeom prst="rect">
            <a:avLst/>
          </a:prstGeom>
        </p:spPr>
      </p:pic>
      <p:pic>
        <p:nvPicPr>
          <p:cNvPr id="10" name="Graphic 9" descr="Classroom with solid fill">
            <a:extLst>
              <a:ext uri="{FF2B5EF4-FFF2-40B4-BE49-F238E27FC236}">
                <a16:creationId xmlns:a16="http://schemas.microsoft.com/office/drawing/2014/main" id="{E4A916D6-52F6-23FC-A928-7176715253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4436" y="4802052"/>
            <a:ext cx="1486619" cy="1486619"/>
          </a:xfrm>
          <a:prstGeom prst="rect">
            <a:avLst/>
          </a:prstGeom>
        </p:spPr>
      </p:pic>
      <p:pic>
        <p:nvPicPr>
          <p:cNvPr id="12" name="Graphic 11" descr="Vacation with solid fill">
            <a:extLst>
              <a:ext uri="{FF2B5EF4-FFF2-40B4-BE49-F238E27FC236}">
                <a16:creationId xmlns:a16="http://schemas.microsoft.com/office/drawing/2014/main" id="{7068E7AB-2957-5F42-91D7-2E57C1D9FA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60945" y="4798524"/>
            <a:ext cx="1486619" cy="148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34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4216</TotalTime>
  <Words>194</Words>
  <Application>Microsoft Macintosh PowerPoint</Application>
  <PresentationFormat>Widescreen</PresentationFormat>
  <Paragraphs>35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Söhne</vt:lpstr>
      <vt:lpstr>Times New Roman</vt:lpstr>
      <vt:lpstr>Office Theme</vt:lpstr>
      <vt:lpstr>Maximizing Term Deposit Subscription Rates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Students and retirees are about 2-3 times more likely to subscribe</vt:lpstr>
      <vt:lpstr>Each additional contact doubles the chance of subscription</vt:lpstr>
      <vt:lpstr>Avoid middle-aged customers</vt:lpstr>
      <vt:lpstr>PowerPoint Presentation</vt:lpstr>
      <vt:lpstr>Areas for expansion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Dunn, John Ashton</dc:creator>
  <cp:lastModifiedBy>Dunn, John Ashton</cp:lastModifiedBy>
  <cp:revision>29</cp:revision>
  <dcterms:created xsi:type="dcterms:W3CDTF">2024-03-26T16:30:59Z</dcterms:created>
  <dcterms:modified xsi:type="dcterms:W3CDTF">2024-04-10T20:04:59Z</dcterms:modified>
</cp:coreProperties>
</file>

<file path=docProps/thumbnail.jpeg>
</file>